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</p:sldIdLst>
  <p:sldSz cx="7772400" cy="1554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D8A"/>
    <a:srgbClr val="C8661E"/>
    <a:srgbClr val="BBC0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0AB09E-5775-3ADF-E575-66C124401565}" v="388" dt="2026-06-25T21:44:07.2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515" y="-20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2544023"/>
            <a:ext cx="6606540" cy="541189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8164619"/>
            <a:ext cx="5829300" cy="375306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9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22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3875409"/>
            <a:ext cx="6703695" cy="646620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10402786"/>
            <a:ext cx="6703695" cy="340042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0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4138083"/>
            <a:ext cx="330327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4138083"/>
            <a:ext cx="330327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766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827620"/>
            <a:ext cx="6703695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3810636"/>
            <a:ext cx="3288089" cy="186753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5678170"/>
            <a:ext cx="3288089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3810636"/>
            <a:ext cx="3304282" cy="186753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5678170"/>
            <a:ext cx="3304282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480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81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52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1036320"/>
            <a:ext cx="2506801" cy="36271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2238167"/>
            <a:ext cx="3934778" cy="110468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4663440"/>
            <a:ext cx="2506801" cy="863959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19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1036320"/>
            <a:ext cx="2506801" cy="362712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2238167"/>
            <a:ext cx="3934778" cy="110468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4663440"/>
            <a:ext cx="2506801" cy="863959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21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39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827617"/>
            <a:ext cx="1675924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827617"/>
            <a:ext cx="4930616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55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827620"/>
            <a:ext cx="6703695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4138083"/>
            <a:ext cx="6703695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14407730"/>
            <a:ext cx="174879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54381-0EC6-48F8-9148-0E194BDB64C0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14407730"/>
            <a:ext cx="2623185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14407730"/>
            <a:ext cx="174879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3DDEE-F2FD-4B4E-A1BB-61AC1E62EC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1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vdofp.sharepoint.com/sites/IPTResources/Shared%20Documents/pharmacists/Patient%20Types.pdf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jp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 descr="User outline">
            <a:extLst>
              <a:ext uri="{FF2B5EF4-FFF2-40B4-BE49-F238E27FC236}">
                <a16:creationId xmlns:a16="http://schemas.microsoft.com/office/drawing/2014/main" id="{25DD8E5C-FD48-49C4-AC98-F2776607D3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82037" y="1138344"/>
            <a:ext cx="1390504" cy="1390504"/>
          </a:xfrm>
          <a:prstGeom prst="rect">
            <a:avLst/>
          </a:prstGeom>
        </p:spPr>
      </p:pic>
      <p:pic>
        <p:nvPicPr>
          <p:cNvPr id="48" name="Graphic 47" descr="User outline">
            <a:extLst>
              <a:ext uri="{FF2B5EF4-FFF2-40B4-BE49-F238E27FC236}">
                <a16:creationId xmlns:a16="http://schemas.microsoft.com/office/drawing/2014/main" id="{83D5CF3B-457F-4B63-9289-CC939B645A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97766" y="1160033"/>
            <a:ext cx="1353967" cy="1353967"/>
          </a:xfrm>
          <a:prstGeom prst="rect">
            <a:avLst/>
          </a:prstGeom>
        </p:spPr>
      </p:pic>
      <p:pic>
        <p:nvPicPr>
          <p:cNvPr id="49" name="Graphic 48" descr="User outline">
            <a:extLst>
              <a:ext uri="{FF2B5EF4-FFF2-40B4-BE49-F238E27FC236}">
                <a16:creationId xmlns:a16="http://schemas.microsoft.com/office/drawing/2014/main" id="{6A4CB339-EFB8-4617-B789-2C65A55249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18589" y="1156915"/>
            <a:ext cx="1353966" cy="13539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9C8B43-2FBA-463E-8ED7-A16882DA13F3}"/>
              </a:ext>
            </a:extLst>
          </p:cNvPr>
          <p:cNvSpPr/>
          <p:nvPr/>
        </p:nvSpPr>
        <p:spPr>
          <a:xfrm>
            <a:off x="200866" y="12249161"/>
            <a:ext cx="7329630" cy="2352626"/>
          </a:xfrm>
          <a:prstGeom prst="roundRect">
            <a:avLst/>
          </a:prstGeom>
          <a:solidFill>
            <a:srgbClr val="BBC09B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Pentagon 59">
            <a:extLst>
              <a:ext uri="{FF2B5EF4-FFF2-40B4-BE49-F238E27FC236}">
                <a16:creationId xmlns:a16="http://schemas.microsoft.com/office/drawing/2014/main" id="{AA151BDD-0320-4A4B-8531-A83F3CB3344B}"/>
              </a:ext>
            </a:extLst>
          </p:cNvPr>
          <p:cNvSpPr/>
          <p:nvPr/>
        </p:nvSpPr>
        <p:spPr>
          <a:xfrm>
            <a:off x="2545684" y="4182910"/>
            <a:ext cx="5112852" cy="1403152"/>
          </a:xfrm>
          <a:prstGeom prst="homePlate">
            <a:avLst/>
          </a:prstGeom>
          <a:solidFill>
            <a:srgbClr val="BBC09B">
              <a:alpha val="4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36F9418-A6D2-482C-97C3-B474A911FBBF}"/>
              </a:ext>
            </a:extLst>
          </p:cNvPr>
          <p:cNvSpPr/>
          <p:nvPr/>
        </p:nvSpPr>
        <p:spPr>
          <a:xfrm>
            <a:off x="488580" y="2887455"/>
            <a:ext cx="588227" cy="613719"/>
          </a:xfrm>
          <a:prstGeom prst="ellipse">
            <a:avLst/>
          </a:prstGeom>
          <a:solidFill>
            <a:srgbClr val="BBC09B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7BBD0CA-0F37-4250-967F-949DF7F54550}"/>
              </a:ext>
            </a:extLst>
          </p:cNvPr>
          <p:cNvSpPr/>
          <p:nvPr/>
        </p:nvSpPr>
        <p:spPr>
          <a:xfrm>
            <a:off x="-156118" y="-12043"/>
            <a:ext cx="8084635" cy="912050"/>
          </a:xfrm>
          <a:prstGeom prst="rect">
            <a:avLst/>
          </a:prstGeom>
          <a:solidFill>
            <a:srgbClr val="006D8A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E34499-B904-49CE-9DC8-A4E5CDF4D923}"/>
              </a:ext>
            </a:extLst>
          </p:cNvPr>
          <p:cNvSpPr txBox="1"/>
          <p:nvPr/>
        </p:nvSpPr>
        <p:spPr>
          <a:xfrm>
            <a:off x="184451" y="55735"/>
            <a:ext cx="6405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6D8A"/>
                </a:solidFill>
              </a:rPr>
              <a:t>How to refer your patients to the Primary Care Network (PCN) Interprofessional Team (IPT)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ACD5A2B-0AFA-4F99-AD04-A7D3B27C2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8" y="14580624"/>
            <a:ext cx="3407532" cy="964176"/>
          </a:xfrm>
          <a:prstGeom prst="rect">
            <a:avLst/>
          </a:prstGeom>
        </p:spPr>
      </p:pic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118DB003-B821-44E9-94E4-2DE7830C06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217" y="14795383"/>
            <a:ext cx="2018370" cy="50725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82B98153-3BB6-4918-A107-F544E8B86433}"/>
              </a:ext>
            </a:extLst>
          </p:cNvPr>
          <p:cNvGrpSpPr/>
          <p:nvPr/>
        </p:nvGrpSpPr>
        <p:grpSpPr>
          <a:xfrm>
            <a:off x="375117" y="2452556"/>
            <a:ext cx="6901627" cy="1487457"/>
            <a:chOff x="331993" y="3581082"/>
            <a:chExt cx="6877118" cy="15471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D099D9F-C077-44A7-8B47-90242C357C74}"/>
                </a:ext>
              </a:extLst>
            </p:cNvPr>
            <p:cNvSpPr txBox="1"/>
            <p:nvPr/>
          </p:nvSpPr>
          <p:spPr>
            <a:xfrm>
              <a:off x="507812" y="3977392"/>
              <a:ext cx="3122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006D8A"/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F62BCA7D-5381-4BD0-B0A3-0DC1CF7EA832}"/>
                </a:ext>
              </a:extLst>
            </p:cNvPr>
            <p:cNvSpPr/>
            <p:nvPr/>
          </p:nvSpPr>
          <p:spPr>
            <a:xfrm>
              <a:off x="331993" y="3581082"/>
              <a:ext cx="6874236" cy="1547177"/>
            </a:xfrm>
            <a:prstGeom prst="roundRect">
              <a:avLst/>
            </a:prstGeom>
            <a:noFill/>
            <a:ln w="22225">
              <a:solidFill>
                <a:srgbClr val="006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034DB8-498C-472D-81DA-825B0E8F2DDB}"/>
                </a:ext>
              </a:extLst>
            </p:cNvPr>
            <p:cNvSpPr txBox="1"/>
            <p:nvPr/>
          </p:nvSpPr>
          <p:spPr>
            <a:xfrm>
              <a:off x="1138833" y="3656608"/>
              <a:ext cx="6070278" cy="144060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>
                  <a:solidFill>
                    <a:srgbClr val="C8661E"/>
                  </a:solidFill>
                </a:rPr>
                <a:t>FILL OUT A REFERRAL FORM </a:t>
              </a:r>
              <a:endParaRPr lang="en-US" sz="1600" b="1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endParaRPr>
            </a:p>
            <a:p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You will receive the referral form before your orientation date. Contact your 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CNM if you need a copy of the form. You can contact your EMR Provider to input this form into your EMR system (Please note the form is subject to change).</a:t>
              </a: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DC6B53-C3B4-481B-9892-458D8BFD1670}"/>
              </a:ext>
            </a:extLst>
          </p:cNvPr>
          <p:cNvSpPr/>
          <p:nvPr/>
        </p:nvSpPr>
        <p:spPr>
          <a:xfrm>
            <a:off x="304057" y="4167230"/>
            <a:ext cx="2404385" cy="1430807"/>
          </a:xfrm>
          <a:prstGeom prst="roundRect">
            <a:avLst/>
          </a:prstGeom>
          <a:solidFill>
            <a:srgbClr val="006D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While the IPT program is primarily virtual, </a:t>
            </a:r>
            <a:r>
              <a:rPr lang="en-US" sz="1600" b="1" err="1">
                <a:solidFill>
                  <a:schemeClr val="bg1"/>
                </a:solidFill>
              </a:rPr>
              <a:t>ther</a:t>
            </a:r>
            <a:r>
              <a:rPr lang="en-US" sz="1600" b="1" dirty="0">
                <a:solidFill>
                  <a:schemeClr val="bg1"/>
                </a:solidFill>
              </a:rPr>
              <a:t>e are two locations your </a:t>
            </a:r>
            <a:r>
              <a:rPr lang="en-US" sz="1600" b="1">
                <a:solidFill>
                  <a:schemeClr val="bg1"/>
                </a:solidFill>
              </a:rPr>
              <a:t>patients may visit for in-person care.</a:t>
            </a:r>
            <a:endParaRPr lang="en-US" sz="1600" b="1" dirty="0">
              <a:solidFill>
                <a:schemeClr val="bg1"/>
              </a:solidFill>
              <a:ea typeface="Calibri"/>
              <a:cs typeface="Calibri"/>
            </a:endParaRPr>
          </a:p>
        </p:txBody>
      </p:sp>
      <p:pic>
        <p:nvPicPr>
          <p:cNvPr id="21" name="Graphic 20" descr="Home1 with solid fill">
            <a:extLst>
              <a:ext uri="{FF2B5EF4-FFF2-40B4-BE49-F238E27FC236}">
                <a16:creationId xmlns:a16="http://schemas.microsoft.com/office/drawing/2014/main" id="{53CF590E-90DB-43E6-8B08-AFD8E8BD6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6962" y="0"/>
            <a:ext cx="900007" cy="90000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A8C5FCB-F2D8-4F71-897D-871666CAA9C1}"/>
              </a:ext>
            </a:extLst>
          </p:cNvPr>
          <p:cNvSpPr txBox="1"/>
          <p:nvPr/>
        </p:nvSpPr>
        <p:spPr>
          <a:xfrm>
            <a:off x="2708578" y="4354068"/>
            <a:ext cx="264534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solidFill>
                  <a:srgbClr val="006D8A"/>
                </a:solidFill>
              </a:rPr>
              <a:t>Three Bridges Hub</a:t>
            </a:r>
          </a:p>
          <a:p>
            <a:r>
              <a:rPr lang="en-US" sz="1600" b="1" dirty="0">
                <a:solidFill>
                  <a:srgbClr val="006D8A"/>
                </a:solidFill>
              </a:rPr>
              <a:t>PCN 1, 2 &amp; 3</a:t>
            </a:r>
          </a:p>
          <a:p>
            <a:r>
              <a:rPr lang="en-US" sz="1600" b="1">
                <a:solidFill>
                  <a:srgbClr val="006D8A"/>
                </a:solidFill>
                <a:ea typeface="Calibri" panose="020F0502020204030204"/>
                <a:cs typeface="Calibri" panose="020F0502020204030204"/>
              </a:rPr>
              <a:t>1128 Hornby Street, 4F</a:t>
            </a:r>
          </a:p>
          <a:p>
            <a:r>
              <a:rPr lang="en-US" sz="1600" b="1">
                <a:solidFill>
                  <a:srgbClr val="006D8A"/>
                </a:solidFill>
                <a:ea typeface="Calibri" panose="020F0502020204030204"/>
                <a:cs typeface="Calibri" panose="020F0502020204030204"/>
              </a:rPr>
              <a:t>Vancouver, BC V6Z 2L4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98C56D-4478-4A90-8B68-48948FCE8458}"/>
              </a:ext>
            </a:extLst>
          </p:cNvPr>
          <p:cNvSpPr txBox="1"/>
          <p:nvPr/>
        </p:nvSpPr>
        <p:spPr>
          <a:xfrm>
            <a:off x="5151109" y="4351391"/>
            <a:ext cx="2124996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>
                <a:solidFill>
                  <a:srgbClr val="006D8A"/>
                </a:solidFill>
              </a:rPr>
              <a:t>Oak Care Centre</a:t>
            </a:r>
            <a:endParaRPr lang="en-US"/>
          </a:p>
          <a:p>
            <a:r>
              <a:rPr lang="en-US" sz="1600" b="1" dirty="0">
                <a:solidFill>
                  <a:srgbClr val="006D8A"/>
                </a:solidFill>
              </a:rPr>
              <a:t>PCN 4, 5 &amp; 6</a:t>
            </a:r>
          </a:p>
          <a:p>
            <a:r>
              <a:rPr lang="en-US" sz="1600" b="1">
                <a:solidFill>
                  <a:srgbClr val="006D8A"/>
                </a:solidFill>
                <a:ea typeface="Calibri" panose="020F0502020204030204"/>
                <a:cs typeface="Calibri" panose="020F0502020204030204"/>
              </a:rPr>
              <a:t>780 W 57th Avenue Vancouver, BC V6P 1S1</a:t>
            </a:r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8BC416E-D4B2-41B3-9FA5-35A13A2B3071}"/>
              </a:ext>
            </a:extLst>
          </p:cNvPr>
          <p:cNvSpPr/>
          <p:nvPr/>
        </p:nvSpPr>
        <p:spPr>
          <a:xfrm>
            <a:off x="375018" y="5854693"/>
            <a:ext cx="6930484" cy="1305989"/>
          </a:xfrm>
          <a:prstGeom prst="roundRect">
            <a:avLst/>
          </a:prstGeom>
          <a:noFill/>
          <a:ln w="22225">
            <a:solidFill>
              <a:srgbClr val="006D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B8930C5-420F-4B31-8685-A87FDD8A8E4E}"/>
              </a:ext>
            </a:extLst>
          </p:cNvPr>
          <p:cNvGrpSpPr/>
          <p:nvPr/>
        </p:nvGrpSpPr>
        <p:grpSpPr>
          <a:xfrm>
            <a:off x="490357" y="5900183"/>
            <a:ext cx="6788386" cy="1200329"/>
            <a:chOff x="482210" y="6522455"/>
            <a:chExt cx="6788386" cy="1200329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8A65F7E-50DF-4051-893C-4473E839C952}"/>
                </a:ext>
              </a:extLst>
            </p:cNvPr>
            <p:cNvSpPr/>
            <p:nvPr/>
          </p:nvSpPr>
          <p:spPr>
            <a:xfrm>
              <a:off x="482210" y="6821886"/>
              <a:ext cx="588227" cy="613719"/>
            </a:xfrm>
            <a:prstGeom prst="ellipse">
              <a:avLst/>
            </a:prstGeom>
            <a:solidFill>
              <a:srgbClr val="BBC09B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A62D35-E81C-41C9-8CA4-96BD8D1D1E97}"/>
                </a:ext>
              </a:extLst>
            </p:cNvPr>
            <p:cNvSpPr txBox="1"/>
            <p:nvPr/>
          </p:nvSpPr>
          <p:spPr>
            <a:xfrm>
              <a:off x="534557" y="6782909"/>
              <a:ext cx="3122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006D8A"/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B35E796-52EF-44E6-B752-96FD2DEF3D32}"/>
                </a:ext>
              </a:extLst>
            </p:cNvPr>
            <p:cNvSpPr txBox="1"/>
            <p:nvPr/>
          </p:nvSpPr>
          <p:spPr>
            <a:xfrm>
              <a:off x="1159727" y="6522455"/>
              <a:ext cx="611086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C8661E"/>
                  </a:solidFill>
                </a:rPr>
                <a:t>FAX YOUR REFERRAL TO IPT INTAKE @</a:t>
              </a:r>
              <a:r>
                <a:rPr lang="en-US" sz="2400" b="1" dirty="0">
                  <a:solidFill>
                    <a:srgbClr val="C8661E"/>
                  </a:solidFill>
                </a:rPr>
                <a:t> 604-297-9934</a:t>
              </a: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Please include any relevant health information </a:t>
              </a:r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and documents 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your patient. Please ensure the form is filled out </a:t>
              </a:r>
              <a:r>
                <a:rPr lang="en-US" sz="1600" b="1" u="sng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completely and legibly 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(if completing by hand).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EB14D57-24AD-4DB2-8579-5412A0151607}"/>
              </a:ext>
            </a:extLst>
          </p:cNvPr>
          <p:cNvGrpSpPr/>
          <p:nvPr/>
        </p:nvGrpSpPr>
        <p:grpSpPr>
          <a:xfrm>
            <a:off x="5542528" y="14580624"/>
            <a:ext cx="2398442" cy="830766"/>
            <a:chOff x="5728005" y="13273025"/>
            <a:chExt cx="2398442" cy="83076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1F2F424-DC1E-48CE-8A52-2DB0DCC4A0B4}"/>
                </a:ext>
              </a:extLst>
            </p:cNvPr>
            <p:cNvSpPr txBox="1"/>
            <p:nvPr/>
          </p:nvSpPr>
          <p:spPr>
            <a:xfrm>
              <a:off x="6239106" y="13365126"/>
              <a:ext cx="18873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rgbClr val="006D8A"/>
                  </a:solidFill>
                </a:rPr>
                <a:t>604-331-8927</a:t>
              </a:r>
            </a:p>
            <a:p>
              <a:endParaRPr lang="en-US" sz="800" b="1" dirty="0">
                <a:solidFill>
                  <a:srgbClr val="006D8A"/>
                </a:solidFill>
              </a:endParaRPr>
            </a:p>
            <a:p>
              <a:r>
                <a:rPr lang="en-US" sz="1600" b="1" dirty="0">
                  <a:solidFill>
                    <a:srgbClr val="006D8A"/>
                  </a:solidFill>
                </a:rPr>
                <a:t>pcn@vch.ca</a:t>
              </a:r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770AC6F3-9856-4F67-9888-CCFB8507391B}"/>
                </a:ext>
              </a:extLst>
            </p:cNvPr>
            <p:cNvGrpSpPr/>
            <p:nvPr/>
          </p:nvGrpSpPr>
          <p:grpSpPr>
            <a:xfrm>
              <a:off x="5728005" y="13273025"/>
              <a:ext cx="457200" cy="830766"/>
              <a:chOff x="5728005" y="13273025"/>
              <a:chExt cx="457200" cy="830766"/>
            </a:xfrm>
          </p:grpSpPr>
          <p:pic>
            <p:nvPicPr>
              <p:cNvPr id="30" name="Graphic 29" descr="Telephone with solid fill">
                <a:extLst>
                  <a:ext uri="{FF2B5EF4-FFF2-40B4-BE49-F238E27FC236}">
                    <a16:creationId xmlns:a16="http://schemas.microsoft.com/office/drawing/2014/main" id="{EBBCE547-193A-421E-9F25-8BF769391A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5728005" y="13273025"/>
                <a:ext cx="457200" cy="457200"/>
              </a:xfrm>
              <a:prstGeom prst="rect">
                <a:avLst/>
              </a:prstGeom>
            </p:spPr>
          </p:pic>
          <p:pic>
            <p:nvPicPr>
              <p:cNvPr id="32" name="Graphic 31" descr="Open envelope with solid fill">
                <a:extLst>
                  <a:ext uri="{FF2B5EF4-FFF2-40B4-BE49-F238E27FC236}">
                    <a16:creationId xmlns:a16="http://schemas.microsoft.com/office/drawing/2014/main" id="{BC9FDDF4-4978-4084-8C5E-F192DF5C15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776333" y="13730226"/>
                <a:ext cx="373565" cy="373565"/>
              </a:xfrm>
              <a:prstGeom prst="rect">
                <a:avLst/>
              </a:prstGeom>
            </p:spPr>
          </p:pic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1038E22-28B7-4870-AD7F-0B304E4EBD2D}"/>
              </a:ext>
            </a:extLst>
          </p:cNvPr>
          <p:cNvSpPr txBox="1"/>
          <p:nvPr/>
        </p:nvSpPr>
        <p:spPr>
          <a:xfrm>
            <a:off x="350472" y="8635434"/>
            <a:ext cx="7065051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dirty="0">
                <a:solidFill>
                  <a:srgbClr val="C8661E"/>
                </a:solidFill>
              </a:rPr>
              <a:t>ELIGIBILITY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 care needs must be appropriate for short term duration: 2 – 8 sessions, mild to moderate needs (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hlinkClick r:id="rId8"/>
              </a:rPr>
              <a:t>Clinical Pharmacist supports more complex patients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Patients must be 19 years of age or 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chemeClr val="tx1">
                    <a:lumMod val="75000"/>
                    <a:lumOff val="25000"/>
                  </a:schemeClr>
                </a:solidFill>
              </a:rPr>
              <a:t>Patients must be attached to a primary care provider based in Vancouver</a:t>
            </a:r>
            <a:endParaRPr lang="en-US" sz="1600" b="1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  <a:p>
            <a:endParaRPr lang="en-US" sz="800" dirty="0"/>
          </a:p>
          <a:p>
            <a:endParaRPr lang="en-US" sz="800" dirty="0">
              <a:solidFill>
                <a:srgbClr val="000000"/>
              </a:solidFill>
            </a:endParaRPr>
          </a:p>
          <a:p>
            <a:r>
              <a:rPr lang="en-US" sz="2000" b="1" dirty="0">
                <a:solidFill>
                  <a:srgbClr val="C8661E"/>
                </a:solidFill>
              </a:rPr>
              <a:t>PATIENTS WHO ARE </a:t>
            </a:r>
            <a:r>
              <a:rPr lang="en-US" sz="2000" b="1" u="sng" dirty="0">
                <a:solidFill>
                  <a:srgbClr val="C8661E"/>
                </a:solidFill>
              </a:rPr>
              <a:t>NOT</a:t>
            </a:r>
            <a:r>
              <a:rPr lang="en-US" sz="2000" b="1" dirty="0">
                <a:solidFill>
                  <a:srgbClr val="C8661E"/>
                </a:solidFill>
              </a:rPr>
              <a:t> ELIGIBLE: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Patients who are attached to a mental health team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Patients experiencing active psychosis and /or acute suicidal ideation, or at risk of harm to self or others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 requiring outreach services, or long term/complex trauma 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Patients who are receiving ICBC or </a:t>
            </a: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WorkSafeBC</a:t>
            </a: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services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4C08028-5346-460A-A4D2-BF278B9647A7}"/>
              </a:ext>
            </a:extLst>
          </p:cNvPr>
          <p:cNvSpPr txBox="1"/>
          <p:nvPr/>
        </p:nvSpPr>
        <p:spPr>
          <a:xfrm>
            <a:off x="419074" y="12273086"/>
            <a:ext cx="6967079" cy="22775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 dirty="0">
                <a:solidFill>
                  <a:srgbClr val="006D8A"/>
                </a:solidFill>
              </a:rPr>
              <a:t>Want to discuss the care of your patient with a member of the IPT? Schedule a </a:t>
            </a:r>
            <a:r>
              <a:rPr lang="en-US" b="1" dirty="0">
                <a:solidFill>
                  <a:srgbClr val="C8661E"/>
                </a:solidFill>
              </a:rPr>
              <a:t>CARE CONFERENCE</a:t>
            </a:r>
          </a:p>
          <a:p>
            <a:pPr algn="ctr"/>
            <a:endParaRPr lang="en-US" sz="800" b="1" dirty="0">
              <a:solidFill>
                <a:srgbClr val="C8661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Indicate you would like 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our Clinical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</a:rPr>
              <a:t>ssistant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schedule a Care Conference on the referral form (tick the box on the form)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Have your MOA contact the PCN office at 604-331-8927 to arrange a Care Conference</a:t>
            </a:r>
          </a:p>
          <a:p>
            <a:endParaRPr lang="en-US" sz="800" b="1" dirty="0">
              <a:solidFill>
                <a:srgbClr val="C8661E"/>
              </a:solidFill>
            </a:endParaRPr>
          </a:p>
          <a:p>
            <a:r>
              <a:rPr lang="en-US" b="1">
                <a:solidFill>
                  <a:srgbClr val="C8661E"/>
                </a:solidFill>
              </a:rPr>
              <a:t>You can use fee code G14077 for Care Conference billing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48BDE9-8802-428A-8AF4-B49129833E4D}"/>
              </a:ext>
            </a:extLst>
          </p:cNvPr>
          <p:cNvSpPr txBox="1"/>
          <p:nvPr/>
        </p:nvSpPr>
        <p:spPr>
          <a:xfrm>
            <a:off x="100238" y="989007"/>
            <a:ext cx="756883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</a:rPr>
              <a:t>Only providers who have been onboarded to the IPT can refer your attached patients to the following allied health providers: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531DD63-9072-4C88-B06C-2270DB5ED0A5}"/>
              </a:ext>
            </a:extLst>
          </p:cNvPr>
          <p:cNvGrpSpPr/>
          <p:nvPr/>
        </p:nvGrpSpPr>
        <p:grpSpPr>
          <a:xfrm>
            <a:off x="244481" y="1498081"/>
            <a:ext cx="5906005" cy="689405"/>
            <a:chOff x="181048" y="3092633"/>
            <a:chExt cx="5906005" cy="68940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2406AD9-AFC6-4E1A-9E91-369AA8002FE4}"/>
                </a:ext>
              </a:extLst>
            </p:cNvPr>
            <p:cNvSpPr txBox="1"/>
            <p:nvPr/>
          </p:nvSpPr>
          <p:spPr>
            <a:xfrm>
              <a:off x="1263598" y="3101902"/>
              <a:ext cx="153311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CLINICAL </a:t>
              </a:r>
            </a:p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COUNSELLOR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FDEE3B4-1E5E-4D8F-A605-26AD4E143F83}"/>
                </a:ext>
              </a:extLst>
            </p:cNvPr>
            <p:cNvSpPr txBox="1"/>
            <p:nvPr/>
          </p:nvSpPr>
          <p:spPr>
            <a:xfrm>
              <a:off x="181048" y="3092633"/>
              <a:ext cx="1095428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SOCIAL </a:t>
              </a:r>
            </a:p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WORKER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EE5E579-A13D-43C9-8A24-F990C05984D1}"/>
                </a:ext>
              </a:extLst>
            </p:cNvPr>
            <p:cNvSpPr txBox="1"/>
            <p:nvPr/>
          </p:nvSpPr>
          <p:spPr>
            <a:xfrm>
              <a:off x="2842328" y="3093687"/>
              <a:ext cx="1421030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REGISTERED</a:t>
              </a:r>
            </a:p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DIETITIAN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D64D1D3-32A9-4C72-BA88-9B4C8EA74226}"/>
                </a:ext>
              </a:extLst>
            </p:cNvPr>
            <p:cNvSpPr txBox="1"/>
            <p:nvPr/>
          </p:nvSpPr>
          <p:spPr>
            <a:xfrm>
              <a:off x="4264439" y="3104930"/>
              <a:ext cx="182261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OCCUPATIONAL </a:t>
              </a:r>
            </a:p>
            <a:p>
              <a:pPr algn="ctr"/>
              <a:r>
                <a:rPr lang="en-US" sz="1900" b="1" dirty="0">
                  <a:solidFill>
                    <a:srgbClr val="006D8A"/>
                  </a:solidFill>
                </a:rPr>
                <a:t>THERAPIST</a:t>
              </a:r>
            </a:p>
          </p:txBody>
        </p:sp>
      </p:grpSp>
      <p:pic>
        <p:nvPicPr>
          <p:cNvPr id="62" name="Graphic 61" descr="Lights On with solid fill">
            <a:extLst>
              <a:ext uri="{FF2B5EF4-FFF2-40B4-BE49-F238E27FC236}">
                <a16:creationId xmlns:a16="http://schemas.microsoft.com/office/drawing/2014/main" id="{1E6BCDEF-A65E-4575-9549-7634B537A5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842" y="3828819"/>
            <a:ext cx="719252" cy="71925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FCBAAC7-F100-4082-999F-81C678BD2FCC}"/>
              </a:ext>
            </a:extLst>
          </p:cNvPr>
          <p:cNvGrpSpPr/>
          <p:nvPr/>
        </p:nvGrpSpPr>
        <p:grpSpPr>
          <a:xfrm>
            <a:off x="372838" y="7350690"/>
            <a:ext cx="6930484" cy="1137098"/>
            <a:chOff x="340112" y="7065192"/>
            <a:chExt cx="6930484" cy="1169997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F0CD8146-1D73-46DF-A509-46CA4766B6F7}"/>
                </a:ext>
              </a:extLst>
            </p:cNvPr>
            <p:cNvSpPr/>
            <p:nvPr/>
          </p:nvSpPr>
          <p:spPr>
            <a:xfrm>
              <a:off x="533987" y="7313712"/>
              <a:ext cx="588227" cy="613719"/>
            </a:xfrm>
            <a:prstGeom prst="ellipse">
              <a:avLst/>
            </a:prstGeom>
            <a:solidFill>
              <a:srgbClr val="BBC09B">
                <a:alpha val="3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9AF32220-98B2-4679-8871-A3F209432892}"/>
                </a:ext>
              </a:extLst>
            </p:cNvPr>
            <p:cNvSpPr/>
            <p:nvPr/>
          </p:nvSpPr>
          <p:spPr>
            <a:xfrm>
              <a:off x="340112" y="7065192"/>
              <a:ext cx="6930484" cy="1161616"/>
            </a:xfrm>
            <a:prstGeom prst="roundRect">
              <a:avLst/>
            </a:prstGeom>
            <a:noFill/>
            <a:ln w="22225">
              <a:solidFill>
                <a:srgbClr val="006D8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91475CF-0046-4834-9095-2EDB1EB80F59}"/>
                </a:ext>
              </a:extLst>
            </p:cNvPr>
            <p:cNvSpPr txBox="1"/>
            <p:nvPr/>
          </p:nvSpPr>
          <p:spPr>
            <a:xfrm>
              <a:off x="556414" y="7310034"/>
              <a:ext cx="31223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>
                  <a:solidFill>
                    <a:srgbClr val="006D8A"/>
                  </a:solidFill>
                  <a:latin typeface="Arial Black" panose="020B0A04020102020204" pitchFamily="34" charset="0"/>
                </a:rPr>
                <a:t>3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E42B87A1-12A4-4FE7-8A00-398C1A5F42D5}"/>
                </a:ext>
              </a:extLst>
            </p:cNvPr>
            <p:cNvSpPr txBox="1"/>
            <p:nvPr/>
          </p:nvSpPr>
          <p:spPr>
            <a:xfrm>
              <a:off x="1159727" y="7096416"/>
              <a:ext cx="6110869" cy="113877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2000" b="1">
                  <a:solidFill>
                    <a:srgbClr val="C8661E"/>
                  </a:solidFill>
                </a:rPr>
                <a:t>RECEIVE E-MAIL CONFIRMATION</a:t>
              </a:r>
              <a:endParaRPr lang="en-US" sz="2000">
                <a:solidFill>
                  <a:schemeClr val="tx1">
                    <a:lumMod val="75000"/>
                    <a:lumOff val="25000"/>
                  </a:schemeClr>
                </a:solidFill>
                <a:ea typeface="Calibri"/>
                <a:cs typeface="Calibri"/>
              </a:endParaRPr>
            </a:p>
            <a:p>
              <a:r>
                <a:rPr 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IPT Clinical Assistant will </a:t>
              </a:r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send you confirmation and send referral through to the Intake Coordinator who will confirm eligibility and contact the patient to schedule their first appointment.</a:t>
              </a: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Graphic 5" descr="User outline">
            <a:extLst>
              <a:ext uri="{FF2B5EF4-FFF2-40B4-BE49-F238E27FC236}">
                <a16:creationId xmlns:a16="http://schemas.microsoft.com/office/drawing/2014/main" id="{8FFA12D3-40D0-4004-9AE6-6FD59A8CEF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442" y="1170020"/>
            <a:ext cx="1278563" cy="1278563"/>
          </a:xfrm>
          <a:prstGeom prst="rect">
            <a:avLst/>
          </a:prstGeom>
        </p:spPr>
      </p:pic>
      <p:pic>
        <p:nvPicPr>
          <p:cNvPr id="46" name="Graphic 45" descr="User outline">
            <a:extLst>
              <a:ext uri="{FF2B5EF4-FFF2-40B4-BE49-F238E27FC236}">
                <a16:creationId xmlns:a16="http://schemas.microsoft.com/office/drawing/2014/main" id="{5CC05FE7-616D-4B82-8031-9E5456B2F6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73587" y="1126050"/>
            <a:ext cx="1390504" cy="139050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2D7017F-F05C-4A3B-A041-43B2D22967A7}"/>
              </a:ext>
            </a:extLst>
          </p:cNvPr>
          <p:cNvSpPr txBox="1"/>
          <p:nvPr/>
        </p:nvSpPr>
        <p:spPr>
          <a:xfrm>
            <a:off x="6040152" y="1498319"/>
            <a:ext cx="153875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b="1" dirty="0">
                <a:solidFill>
                  <a:srgbClr val="006D8A"/>
                </a:solidFill>
              </a:rPr>
              <a:t>CLINICAL</a:t>
            </a:r>
          </a:p>
          <a:p>
            <a:pPr algn="ctr"/>
            <a:r>
              <a:rPr lang="en-US" sz="1900" b="1" dirty="0">
                <a:solidFill>
                  <a:srgbClr val="006D8A"/>
                </a:solidFill>
              </a:rPr>
              <a:t>PHARMACIST</a:t>
            </a:r>
          </a:p>
        </p:txBody>
      </p:sp>
    </p:spTree>
    <p:extLst>
      <p:ext uri="{BB962C8B-B14F-4D97-AF65-F5344CB8AC3E}">
        <p14:creationId xmlns:p14="http://schemas.microsoft.com/office/powerpoint/2010/main" val="738685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06d466a-5dd7-4340-a870-c18200ebb169">
      <Terms xmlns="http://schemas.microsoft.com/office/infopath/2007/PartnerControls"/>
    </lcf76f155ced4ddcb4097134ff3c332f>
    <TaxCatchAll xmlns="39d3c1db-d099-470d-9590-e90ad6d35dfd" xsi:nil="true"/>
    <Links xmlns="206d466a-5dd7-4340-a870-c18200ebb169">
      <Url xsi:nil="true"/>
      <Description xsi:nil="true"/>
    </Links>
    <DateandTime xmlns="206d466a-5dd7-4340-a870-c18200ebb16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CA79CA614B114297A83561A59ADD75" ma:contentTypeVersion="22" ma:contentTypeDescription="Create a new document." ma:contentTypeScope="" ma:versionID="24b0bdf4f78ba640a4bd5c5b9974764a">
  <xsd:schema xmlns:xsd="http://www.w3.org/2001/XMLSchema" xmlns:xs="http://www.w3.org/2001/XMLSchema" xmlns:p="http://schemas.microsoft.com/office/2006/metadata/properties" xmlns:ns2="206d466a-5dd7-4340-a870-c18200ebb169" xmlns:ns3="39d3c1db-d099-470d-9590-e90ad6d35dfd" targetNamespace="http://schemas.microsoft.com/office/2006/metadata/properties" ma:root="true" ma:fieldsID="4469915aaad8abfb9057abe3acf4a305" ns2:_="" ns3:_="">
    <xsd:import namespace="206d466a-5dd7-4340-a870-c18200ebb169"/>
    <xsd:import namespace="39d3c1db-d099-470d-9590-e90ad6d35d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Links" minOccurs="0"/>
                <xsd:element ref="ns2:MediaServiceSearchProperties" minOccurs="0"/>
                <xsd:element ref="ns2:DateandTim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6d466a-5dd7-4340-a870-c18200ebb16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bdeab77-746f-4f0f-a9a7-80eb213a3b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inks" ma:index="25" nillable="true" ma:displayName="Links" ma:format="Hyperlink" ma:internalName="Links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ateandTime" ma:index="27" nillable="true" ma:displayName="Date and Time" ma:format="DateOnly" ma:internalName="DateandTime">
      <xsd:simpleType>
        <xsd:restriction base="dms:DateTim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3c1db-d099-470d-9590-e90ad6d35df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9f31c9a-e71d-4754-85aa-632f269b2c04}" ma:internalName="TaxCatchAll" ma:showField="CatchAllData" ma:web="39d3c1db-d099-470d-9590-e90ad6d35d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44BF62-5157-41A0-91A7-26B626D4E011}">
  <ds:schemaRefs>
    <ds:schemaRef ds:uri="http://schemas.microsoft.com/office/2006/metadata/properties"/>
    <ds:schemaRef ds:uri="http://schemas.microsoft.com/office/infopath/2007/PartnerControls"/>
    <ds:schemaRef ds:uri="206d466a-5dd7-4340-a870-c18200ebb169"/>
    <ds:schemaRef ds:uri="39d3c1db-d099-470d-9590-e90ad6d35dfd"/>
  </ds:schemaRefs>
</ds:datastoreItem>
</file>

<file path=customXml/itemProps2.xml><?xml version="1.0" encoding="utf-8"?>
<ds:datastoreItem xmlns:ds="http://schemas.openxmlformats.org/officeDocument/2006/customXml" ds:itemID="{BF8884D9-8D16-47C2-8142-C085F2E863E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6d466a-5dd7-4340-a870-c18200ebb169"/>
    <ds:schemaRef ds:uri="39d3c1db-d099-470d-9590-e90ad6d35d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33A124-A317-469C-9ECA-66FE78232C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2715</TotalTime>
  <Words>431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Saori Yamamoto</dc:creator>
  <cp:lastModifiedBy>Saori Yamamoto</cp:lastModifiedBy>
  <cp:revision>69</cp:revision>
  <dcterms:created xsi:type="dcterms:W3CDTF">2021-11-01T22:44:34Z</dcterms:created>
  <dcterms:modified xsi:type="dcterms:W3CDTF">2026-08-21T17:25:59Z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0x01010043CA79CA614B114297A83561A59ADD75</vt:lpwstr>
  </property>
  <property fmtid="{D5CDD505-2E9C-101B-9397-08002B2CF9AE}" pid="3" name="MediaServiceImageTags">
    <vt:lpwstr/>
  </property>
</Properties>
</file>